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9"/>
  </p:notesMasterIdLst>
  <p:sldIdLst>
    <p:sldId id="258" r:id="rId3"/>
    <p:sldId id="259" r:id="rId4"/>
    <p:sldId id="260" r:id="rId5"/>
    <p:sldId id="261" r:id="rId6"/>
    <p:sldId id="262" r:id="rId7"/>
    <p:sldId id="263"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37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174D9D89-89BB-4A82-A34B-A44EFD31DB59}" type="datetimeFigureOut">
              <a:rPr lang="en-US"/>
              <a:pPr>
                <a:defRPr/>
              </a:pPr>
              <a:t>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9916D64-2E24-401D-B8CB-E2A535F1DCF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95B7CF2-8593-4CAA-8EB2-743010E087F4}" type="slidenum">
              <a:rPr lang="en-US"/>
              <a:pPr fontAlgn="base">
                <a:spcBef>
                  <a:spcPct val="0"/>
                </a:spcBef>
                <a:spcAft>
                  <a:spcPct val="0"/>
                </a:spcAft>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 edit Master text styles</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 edit Master text styles</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686" r:id="rId1"/>
    <p:sldLayoutId id="2147483685" r:id="rId2"/>
    <p:sldLayoutId id="2147483684" r:id="rId3"/>
    <p:sldLayoutId id="2147483683" r:id="rId4"/>
    <p:sldLayoutId id="2147483682" r:id="rId5"/>
    <p:sldLayoutId id="2147483681" r:id="rId6"/>
    <p:sldLayoutId id="2147483680" r:id="rId7"/>
    <p:sldLayoutId id="2147483679" r:id="rId8"/>
    <p:sldLayoutId id="2147483678" r:id="rId9"/>
    <p:sldLayoutId id="2147483688" r:id="rId10"/>
    <p:sldLayoutId id="2147483689" r:id="rId11"/>
    <p:sldLayoutId id="2147483677" r:id="rId12"/>
  </p:sldLayoutIdLst>
  <p:transition>
    <p:fade/>
  </p:transition>
  <p:txStyles>
    <p:titleStyle>
      <a:lvl1pPr algn="l" defTabSz="912813" rtl="0" fontAlgn="base">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fontAlgn="base">
        <a:lnSpc>
          <a:spcPct val="90000"/>
        </a:lnSpc>
        <a:spcBef>
          <a:spcPct val="0"/>
        </a:spcBef>
        <a:spcAft>
          <a:spcPct val="0"/>
        </a:spcAft>
        <a:defRPr sz="4800">
          <a:solidFill>
            <a:schemeClr val="tx1"/>
          </a:solidFill>
          <a:latin typeface="Calibri" pitchFamily="34" charset="0"/>
          <a:cs typeface="Arial" charset="0"/>
        </a:defRPr>
      </a:lvl2pPr>
      <a:lvl3pPr algn="l" defTabSz="912813" rtl="0" fontAlgn="base">
        <a:lnSpc>
          <a:spcPct val="90000"/>
        </a:lnSpc>
        <a:spcBef>
          <a:spcPct val="0"/>
        </a:spcBef>
        <a:spcAft>
          <a:spcPct val="0"/>
        </a:spcAft>
        <a:defRPr sz="4800">
          <a:solidFill>
            <a:schemeClr val="tx1"/>
          </a:solidFill>
          <a:latin typeface="Calibri" pitchFamily="34" charset="0"/>
          <a:cs typeface="Arial" charset="0"/>
        </a:defRPr>
      </a:lvl3pPr>
      <a:lvl4pPr algn="l" defTabSz="912813" rtl="0" fontAlgn="base">
        <a:lnSpc>
          <a:spcPct val="90000"/>
        </a:lnSpc>
        <a:spcBef>
          <a:spcPct val="0"/>
        </a:spcBef>
        <a:spcAft>
          <a:spcPct val="0"/>
        </a:spcAft>
        <a:defRPr sz="4800">
          <a:solidFill>
            <a:schemeClr val="tx1"/>
          </a:solidFill>
          <a:latin typeface="Calibri" pitchFamily="34" charset="0"/>
          <a:cs typeface="Arial" charset="0"/>
        </a:defRPr>
      </a:lvl4pPr>
      <a:lvl5pPr algn="l" defTabSz="912813" rtl="0" fontAlgn="base">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fontAlgn="base">
        <a:lnSpc>
          <a:spcPct val="90000"/>
        </a:lnSpc>
        <a:spcBef>
          <a:spcPct val="20000"/>
        </a:spcBef>
        <a:spcAft>
          <a:spcPct val="0"/>
        </a:spcAft>
        <a:buBlip>
          <a:blip r:embed="rId15"/>
        </a:buBlip>
        <a:defRPr sz="3200" kern="1200">
          <a:solidFill>
            <a:schemeClr val="tx1"/>
          </a:solidFill>
          <a:latin typeface="+mn-lt"/>
          <a:ea typeface="+mn-ea"/>
          <a:cs typeface="+mn-cs"/>
        </a:defRPr>
      </a:lvl1pPr>
      <a:lvl2pPr marL="914400" indent="-396875" algn="l" defTabSz="912813" rtl="0" fontAlgn="base">
        <a:lnSpc>
          <a:spcPct val="90000"/>
        </a:lnSpc>
        <a:spcBef>
          <a:spcPct val="20000"/>
        </a:spcBef>
        <a:spcAft>
          <a:spcPct val="0"/>
        </a:spcAft>
        <a:buBlip>
          <a:blip r:embed="rId16"/>
        </a:buBlip>
        <a:defRPr sz="2800" kern="1200">
          <a:solidFill>
            <a:schemeClr val="tx1"/>
          </a:solidFill>
          <a:latin typeface="+mn-lt"/>
          <a:ea typeface="+mn-ea"/>
          <a:cs typeface="+mn-cs"/>
        </a:defRPr>
      </a:lvl2pPr>
      <a:lvl3pPr marL="1258888" indent="-344488" algn="l" defTabSz="912813" rtl="0" fontAlgn="base">
        <a:lnSpc>
          <a:spcPct val="90000"/>
        </a:lnSpc>
        <a:spcBef>
          <a:spcPct val="20000"/>
        </a:spcBef>
        <a:spcAft>
          <a:spcPct val="0"/>
        </a:spcAft>
        <a:buBlip>
          <a:blip r:embed="rId16"/>
        </a:buBlip>
        <a:defRPr sz="2400" kern="1200">
          <a:solidFill>
            <a:schemeClr val="tx1"/>
          </a:solidFill>
          <a:latin typeface="+mn-lt"/>
          <a:ea typeface="+mn-ea"/>
          <a:cs typeface="+mn-cs"/>
        </a:defRPr>
      </a:lvl3pPr>
      <a:lvl4pPr marL="1604963" indent="-346075" algn="l" defTabSz="912813" rtl="0" fontAlgn="base">
        <a:lnSpc>
          <a:spcPct val="90000"/>
        </a:lnSpc>
        <a:spcBef>
          <a:spcPct val="20000"/>
        </a:spcBef>
        <a:spcAft>
          <a:spcPct val="0"/>
        </a:spcAft>
        <a:buBlip>
          <a:blip r:embed="rId16"/>
        </a:buBlip>
        <a:defRPr sz="2400" kern="1200">
          <a:solidFill>
            <a:schemeClr val="tx1"/>
          </a:solidFill>
          <a:latin typeface="+mn-lt"/>
          <a:ea typeface="+mn-ea"/>
          <a:cs typeface="+mn-cs"/>
        </a:defRPr>
      </a:lvl4pPr>
      <a:lvl5pPr marL="1941513" indent="-336550" algn="l" defTabSz="912813" rtl="0" fontAlgn="base">
        <a:lnSpc>
          <a:spcPct val="90000"/>
        </a:lnSpc>
        <a:spcBef>
          <a:spcPct val="20000"/>
        </a:spcBef>
        <a:spcAft>
          <a:spcPct val="0"/>
        </a:spcAft>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Picture 3" descr="white rectangle.png"/>
          <p:cNvPicPr>
            <a:picLocks noChangeAspect="1"/>
          </p:cNvPicPr>
          <p:nvPr/>
        </p:nvPicPr>
        <p:blipFill>
          <a:blip r:embed="rId4"/>
          <a:srcRect b="10452"/>
          <a:stretch>
            <a:fillRect/>
          </a:stretch>
        </p:blipFill>
        <p:spPr bwMode="auto">
          <a:xfrm>
            <a:off x="0" y="1300163"/>
            <a:ext cx="9144000" cy="5557837"/>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14340" name="Text Placeholder 2"/>
          <p:cNvSpPr>
            <a:spLocks noGrp="1"/>
          </p:cNvSpPr>
          <p:nvPr>
            <p:ph type="body" idx="1"/>
          </p:nvPr>
        </p:nvSpPr>
        <p:spPr bwMode="auto">
          <a:xfrm>
            <a:off x="722313" y="1905000"/>
            <a:ext cx="8040687" cy="21082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7" r:id="rId1"/>
  </p:sldLayoutIdLst>
  <p:transition>
    <p:fade/>
  </p:transition>
  <p:txStyles>
    <p:titleStyle>
      <a:lvl1pPr algn="l" defTabSz="912813" rtl="0" fontAlgn="base">
        <a:lnSpc>
          <a:spcPct val="90000"/>
        </a:lnSpc>
        <a:spcBef>
          <a:spcPct val="0"/>
        </a:spcBef>
        <a:spcAft>
          <a:spcPct val="0"/>
        </a:spcAft>
        <a:defRPr lang="en-US" sz="4800" kern="1200" spc="-125"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fontAlgn="base">
        <a:lnSpc>
          <a:spcPct val="90000"/>
        </a:lnSpc>
        <a:spcBef>
          <a:spcPct val="0"/>
        </a:spcBef>
        <a:spcAft>
          <a:spcPct val="0"/>
        </a:spcAft>
        <a:defRPr sz="4800">
          <a:solidFill>
            <a:schemeClr val="tx1"/>
          </a:solidFill>
          <a:latin typeface="Calibri" pitchFamily="34" charset="0"/>
          <a:cs typeface="Arial" charset="0"/>
        </a:defRPr>
      </a:lvl2pPr>
      <a:lvl3pPr algn="l" defTabSz="912813" rtl="0" fontAlgn="base">
        <a:lnSpc>
          <a:spcPct val="90000"/>
        </a:lnSpc>
        <a:spcBef>
          <a:spcPct val="0"/>
        </a:spcBef>
        <a:spcAft>
          <a:spcPct val="0"/>
        </a:spcAft>
        <a:defRPr sz="4800">
          <a:solidFill>
            <a:schemeClr val="tx1"/>
          </a:solidFill>
          <a:latin typeface="Calibri" pitchFamily="34" charset="0"/>
          <a:cs typeface="Arial" charset="0"/>
        </a:defRPr>
      </a:lvl3pPr>
      <a:lvl4pPr algn="l" defTabSz="912813" rtl="0" fontAlgn="base">
        <a:lnSpc>
          <a:spcPct val="90000"/>
        </a:lnSpc>
        <a:spcBef>
          <a:spcPct val="0"/>
        </a:spcBef>
        <a:spcAft>
          <a:spcPct val="0"/>
        </a:spcAft>
        <a:defRPr sz="4800">
          <a:solidFill>
            <a:schemeClr val="tx1"/>
          </a:solidFill>
          <a:latin typeface="Calibri" pitchFamily="34" charset="0"/>
          <a:cs typeface="Arial" charset="0"/>
        </a:defRPr>
      </a:lvl4pPr>
      <a:lvl5pPr algn="l" defTabSz="912813" rtl="0" fontAlgn="base">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algn="l" defTabSz="912813" rtl="0" fontAlgn="base">
        <a:lnSpc>
          <a:spcPct val="90000"/>
        </a:lnSpc>
        <a:spcBef>
          <a:spcPct val="20000"/>
        </a:spcBef>
        <a:spcAft>
          <a:spcPct val="0"/>
        </a:spcAft>
        <a:buFont typeface="Arial" charset="0"/>
        <a:defRPr sz="3000" b="1" kern="1200">
          <a:solidFill>
            <a:schemeClr val="tx1"/>
          </a:solidFill>
          <a:latin typeface="Courier New" pitchFamily="49" charset="0"/>
          <a:ea typeface="+mn-ea"/>
          <a:cs typeface="Courier New" pitchFamily="49" charset="0"/>
        </a:defRPr>
      </a:lvl1pPr>
      <a:lvl2pPr marL="384175" indent="-6350" algn="l" defTabSz="912813" rtl="0" fontAlgn="base">
        <a:lnSpc>
          <a:spcPct val="90000"/>
        </a:lnSpc>
        <a:spcBef>
          <a:spcPct val="20000"/>
        </a:spcBef>
        <a:spcAft>
          <a:spcPct val="0"/>
        </a:spcAft>
        <a:buFont typeface="Arial" charset="0"/>
        <a:defRPr sz="2800" b="1" kern="1200">
          <a:solidFill>
            <a:schemeClr val="tx1"/>
          </a:solidFill>
          <a:latin typeface="Courier New" pitchFamily="49" charset="0"/>
          <a:ea typeface="+mn-ea"/>
          <a:cs typeface="Courier New" pitchFamily="49" charset="0"/>
        </a:defRPr>
      </a:lvl2pPr>
      <a:lvl3pPr marL="760413" indent="-6350" algn="l" defTabSz="912813" rtl="0" fontAlgn="base">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3pPr>
      <a:lvl4pPr marL="1093788" indent="6350" algn="l" defTabSz="912813" rtl="0" fontAlgn="base">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4pPr>
      <a:lvl5pPr marL="1425575" algn="l" defTabSz="912813" rtl="0" fontAlgn="base">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hyperlink" Target="http://www.niaid.nih.gov/topics/immuneSystem/immuneCells/Pages/bcells.aspx" TargetMode="External"/><Relationship Id="rId3" Type="http://schemas.openxmlformats.org/officeDocument/2006/relationships/hyperlink" Target="http://www.niaid.nih.gov/topics/immuneSystem/Pages/whatIsImmuneSystem.aspx" TargetMode="External"/><Relationship Id="rId7" Type="http://schemas.openxmlformats.org/officeDocument/2006/relationships/hyperlink" Target="http://www.healthguidance.org/entry/9164/1/The-Skin-Functions-of-the-Skin.html"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hyperlink" Target="http://www.chp.edu/CHP/organs+spleen+functions" TargetMode="External"/><Relationship Id="rId5" Type="http://schemas.openxmlformats.org/officeDocument/2006/relationships/hyperlink" Target="http://www.nlm.nih.gov/medlineplus/spleendiseases.html" TargetMode="External"/><Relationship Id="rId4" Type="http://schemas.openxmlformats.org/officeDocument/2006/relationships/hyperlink" Target="http://www.news-medical.net/health/Structure-and-function-of-lymph-nodes.aspx" TargetMode="External"/><Relationship Id="rId9" Type="http://schemas.openxmlformats.org/officeDocument/2006/relationships/hyperlink" Target="http://www.nobelprize.org/educational/medicine/immunity/immune-detail.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defTabSz="914363" fontAlgn="auto">
              <a:spcAft>
                <a:spcPts val="0"/>
              </a:spcAft>
              <a:defRPr/>
            </a:pPr>
            <a:r>
              <a:rPr dirty="0" smtClean="0"/>
              <a:t>The Immune System</a:t>
            </a:r>
            <a:endParaRPr dirty="0"/>
          </a:p>
        </p:txBody>
      </p:sp>
      <p:sp>
        <p:nvSpPr>
          <p:cNvPr id="3" name="Subtitle 2"/>
          <p:cNvSpPr>
            <a:spLocks noGrp="1"/>
          </p:cNvSpPr>
          <p:nvPr>
            <p:ph type="subTitle" idx="1"/>
          </p:nvPr>
        </p:nvSpPr>
        <p:spPr>
          <a:xfrm>
            <a:off x="730250" y="4344988"/>
            <a:ext cx="7681913" cy="1979612"/>
          </a:xfrm>
        </p:spPr>
        <p:txBody>
          <a:bodyPr rtlCol="0">
            <a:normAutofit/>
          </a:bodyPr>
          <a:lstStyle/>
          <a:p>
            <a:pPr defTabSz="914363" fontAlgn="auto">
              <a:spcAft>
                <a:spcPts val="0"/>
              </a:spcAft>
              <a:defRPr/>
            </a:pPr>
            <a:r>
              <a:rPr lang="en-US" dirty="0" smtClean="0"/>
              <a:t>PowerPoint by Jody Baker and Joseph Parrish</a:t>
            </a:r>
          </a:p>
          <a:p>
            <a:pPr defTabSz="914363" fontAlgn="auto">
              <a:spcAft>
                <a:spcPts val="0"/>
              </a:spcAft>
              <a:defRPr/>
            </a:pPr>
            <a:endParaRPr lang="en-US" dirty="0" smtClean="0"/>
          </a:p>
          <a:p>
            <a:pPr defTabSz="914363" fontAlgn="auto">
              <a:spcAft>
                <a:spcPts val="0"/>
              </a:spcAft>
              <a:defRPr/>
            </a:pPr>
            <a:r>
              <a:rPr lang="en-US" dirty="0" smtClean="0"/>
              <a:t>Artwork by Alysa </a:t>
            </a:r>
            <a:r>
              <a:rPr lang="en-US" dirty="0" err="1" smtClean="0"/>
              <a:t>Chirillo</a:t>
            </a:r>
            <a:r>
              <a:rPr lang="en-US" smtClean="0"/>
              <a:t> </a:t>
            </a:r>
            <a:r>
              <a:rPr lang="en-US" dirty="0" smtClean="0"/>
              <a:t>and Ryan Williams</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defTabSz="914363" fontAlgn="auto">
              <a:spcAft>
                <a:spcPts val="0"/>
              </a:spcAft>
              <a:defRPr/>
            </a:pPr>
            <a:r>
              <a:t>Overall Function</a:t>
            </a:r>
            <a:endParaRPr/>
          </a:p>
        </p:txBody>
      </p:sp>
      <p:sp>
        <p:nvSpPr>
          <p:cNvPr id="18434" name="Content Placeholder 2"/>
          <p:cNvSpPr>
            <a:spLocks noGrp="1"/>
          </p:cNvSpPr>
          <p:nvPr>
            <p:ph idx="1"/>
          </p:nvPr>
        </p:nvSpPr>
        <p:spPr>
          <a:xfrm>
            <a:off x="381000" y="1412875"/>
            <a:ext cx="8382000" cy="3600450"/>
          </a:xfrm>
        </p:spPr>
        <p:txBody>
          <a:bodyPr/>
          <a:lstStyle/>
          <a:p>
            <a:r>
              <a:rPr lang="en-US" sz="3600" smtClean="0"/>
              <a:t>The overall function off the immune system is to fight off any foreign pathogens that come in contact with the body.</a:t>
            </a:r>
          </a:p>
          <a:p>
            <a:r>
              <a:rPr lang="en-US" sz="3600" smtClean="0"/>
              <a:t>This system is also responsible for remembering any disease that causes a major issue and enforcing preventative measures</a:t>
            </a:r>
          </a:p>
        </p:txBody>
      </p:sp>
      <p:pic>
        <p:nvPicPr>
          <p:cNvPr id="18436" name="Picture 4" descr="fig15_killert"/>
          <p:cNvPicPr>
            <a:picLocks noChangeAspect="1" noChangeArrowheads="1"/>
          </p:cNvPicPr>
          <p:nvPr/>
        </p:nvPicPr>
        <p:blipFill>
          <a:blip r:embed="rId2"/>
          <a:srcRect/>
          <a:stretch>
            <a:fillRect/>
          </a:stretch>
        </p:blipFill>
        <p:spPr bwMode="auto">
          <a:xfrm>
            <a:off x="4876800" y="5029200"/>
            <a:ext cx="2762250" cy="1514475"/>
          </a:xfrm>
          <a:prstGeom prst="rect">
            <a:avLst/>
          </a:prstGeom>
          <a:noFill/>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defTabSz="914363" fontAlgn="auto">
              <a:spcAft>
                <a:spcPts val="0"/>
              </a:spcAft>
              <a:defRPr/>
            </a:pPr>
            <a:r>
              <a:t>Main Organs</a:t>
            </a:r>
            <a:endParaRPr/>
          </a:p>
        </p:txBody>
      </p:sp>
      <p:sp>
        <p:nvSpPr>
          <p:cNvPr id="3" name="Content Placeholder 2"/>
          <p:cNvSpPr>
            <a:spLocks noGrp="1"/>
          </p:cNvSpPr>
          <p:nvPr>
            <p:ph idx="1"/>
          </p:nvPr>
        </p:nvSpPr>
        <p:spPr>
          <a:xfrm>
            <a:off x="381000" y="1412875"/>
            <a:ext cx="8382000" cy="4759325"/>
          </a:xfrm>
        </p:spPr>
        <p:txBody>
          <a:bodyPr rtlCol="0">
            <a:normAutofit lnSpcReduction="10000"/>
          </a:bodyPr>
          <a:lstStyle/>
          <a:p>
            <a:pPr defTabSz="914363" fontAlgn="auto">
              <a:spcAft>
                <a:spcPts val="0"/>
              </a:spcAft>
              <a:defRPr/>
            </a:pPr>
            <a:r>
              <a:rPr lang="en-US" dirty="0" smtClean="0"/>
              <a:t>Lymph Nodes and Channels – The individual system in the body for the transportation of lymphocytes, or white blood cells as well as lymph, which is a clear fluid that contains wastes out of the body</a:t>
            </a:r>
          </a:p>
          <a:p>
            <a:pPr defTabSz="914363" fontAlgn="auto">
              <a:spcAft>
                <a:spcPts val="0"/>
              </a:spcAft>
              <a:defRPr/>
            </a:pPr>
            <a:r>
              <a:rPr lang="en-US" dirty="0" smtClean="0"/>
              <a:t>Spleen – Filters the blood for irregularities, fights infections, recycles dead or unused cells, and keeps your body fluids in balance</a:t>
            </a:r>
          </a:p>
          <a:p>
            <a:pPr defTabSz="914363" fontAlgn="auto">
              <a:spcAft>
                <a:spcPts val="0"/>
              </a:spcAft>
              <a:defRPr/>
            </a:pPr>
            <a:r>
              <a:rPr lang="en-US" dirty="0" smtClean="0"/>
              <a:t>Thymus – transforms lymphocytes into T-cells</a:t>
            </a:r>
          </a:p>
          <a:p>
            <a:pPr defTabSz="914363" fontAlgn="auto">
              <a:spcAft>
                <a:spcPts val="0"/>
              </a:spcAft>
              <a:defRPr/>
            </a:pPr>
            <a:r>
              <a:rPr lang="en-US" dirty="0" smtClean="0"/>
              <a:t>Skin – serves as a barrier from the outside world and aids temperature regulation</a:t>
            </a:r>
            <a:endParaRPr lang="en-US" dirty="0"/>
          </a:p>
        </p:txBody>
      </p:sp>
      <p:pic>
        <p:nvPicPr>
          <p:cNvPr id="19461" name="Picture 5" descr="Swollen-Lymph-Node-in-Neck"/>
          <p:cNvPicPr>
            <a:picLocks noChangeAspect="1" noChangeArrowheads="1"/>
          </p:cNvPicPr>
          <p:nvPr/>
        </p:nvPicPr>
        <p:blipFill>
          <a:blip r:embed="rId2"/>
          <a:srcRect/>
          <a:stretch>
            <a:fillRect/>
          </a:stretch>
        </p:blipFill>
        <p:spPr bwMode="auto">
          <a:xfrm>
            <a:off x="6858000" y="0"/>
            <a:ext cx="2286000" cy="1489075"/>
          </a:xfrm>
          <a:prstGeom prst="rect">
            <a:avLst/>
          </a:prstGeom>
          <a:noFill/>
        </p:spPr>
      </p:pic>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defTabSz="914363" fontAlgn="auto">
              <a:spcAft>
                <a:spcPts val="0"/>
              </a:spcAft>
              <a:defRPr/>
            </a:pPr>
            <a:r>
              <a:t>Types of Cells</a:t>
            </a:r>
            <a:endParaRPr/>
          </a:p>
        </p:txBody>
      </p:sp>
      <p:sp>
        <p:nvSpPr>
          <p:cNvPr id="20482" name="Content Placeholder 2"/>
          <p:cNvSpPr>
            <a:spLocks noGrp="1"/>
          </p:cNvSpPr>
          <p:nvPr>
            <p:ph idx="1"/>
          </p:nvPr>
        </p:nvSpPr>
        <p:spPr>
          <a:xfrm>
            <a:off x="381000" y="1412875"/>
            <a:ext cx="8382000" cy="4911725"/>
          </a:xfrm>
        </p:spPr>
        <p:txBody>
          <a:bodyPr/>
          <a:lstStyle/>
          <a:p>
            <a:r>
              <a:rPr lang="en-US" smtClean="0"/>
              <a:t>B-Cells –  b cells secrete antibodies that tag foreign  pathogens for T cells to eat</a:t>
            </a:r>
          </a:p>
          <a:p>
            <a:r>
              <a:rPr lang="en-US" smtClean="0"/>
              <a:t>T-Cells- t cells defend the body by either directing other defenses, or directly attack infected cells</a:t>
            </a:r>
          </a:p>
          <a:p>
            <a:r>
              <a:rPr lang="en-US" smtClean="0"/>
              <a:t>Phagocytes – phagocytes ingest foreign pathogens to get rid of them so they do not infect the body</a:t>
            </a:r>
          </a:p>
          <a:p>
            <a:endParaRPr lang="en-US" smtClean="0"/>
          </a:p>
        </p:txBody>
      </p:sp>
      <p:pic>
        <p:nvPicPr>
          <p:cNvPr id="20484" name="Picture 4" descr="300px-T-dependent_B_cell_activation"/>
          <p:cNvPicPr>
            <a:picLocks noChangeAspect="1" noChangeArrowheads="1"/>
          </p:cNvPicPr>
          <p:nvPr/>
        </p:nvPicPr>
        <p:blipFill>
          <a:blip r:embed="rId2"/>
          <a:srcRect/>
          <a:stretch>
            <a:fillRect/>
          </a:stretch>
        </p:blipFill>
        <p:spPr bwMode="auto">
          <a:xfrm>
            <a:off x="4800600" y="4714875"/>
            <a:ext cx="2857500" cy="2143125"/>
          </a:xfrm>
          <a:prstGeom prst="rect">
            <a:avLst/>
          </a:prstGeom>
          <a:noFill/>
        </p:spPr>
      </p:pic>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normAutofit/>
          </a:bodyPr>
          <a:lstStyle/>
          <a:p>
            <a:pPr defTabSz="914363" fontAlgn="auto">
              <a:spcAft>
                <a:spcPts val="0"/>
              </a:spcAft>
              <a:defRPr/>
            </a:pPr>
            <a:r>
              <a:t>Effects of Diseases</a:t>
            </a:r>
            <a:endParaRPr/>
          </a:p>
        </p:txBody>
      </p:sp>
      <p:sp>
        <p:nvSpPr>
          <p:cNvPr id="21506" name="Content Placeholder 2"/>
          <p:cNvSpPr>
            <a:spLocks noGrp="1"/>
          </p:cNvSpPr>
          <p:nvPr>
            <p:ph idx="1"/>
          </p:nvPr>
        </p:nvSpPr>
        <p:spPr>
          <a:xfrm>
            <a:off x="381000" y="1412875"/>
            <a:ext cx="8382000" cy="4987925"/>
          </a:xfrm>
        </p:spPr>
        <p:txBody>
          <a:bodyPr/>
          <a:lstStyle/>
          <a:p>
            <a:r>
              <a:rPr lang="en-US" sz="2200" smtClean="0"/>
              <a:t>Diabetes – due to poor circulation, diabetics are prone to various infections because the immune system does not receive the nutrients it needs</a:t>
            </a:r>
          </a:p>
          <a:p>
            <a:r>
              <a:rPr lang="en-US" sz="2200" smtClean="0"/>
              <a:t>Sickle Cell Anemia – the same issues as above and an even higher rate of infections due to possible damage to the spleen and thymus</a:t>
            </a:r>
          </a:p>
          <a:p>
            <a:r>
              <a:rPr lang="en-US" sz="2200" smtClean="0"/>
              <a:t>Heart Disease – any part of the immune system could be damaged, resulting in many possible issues, like poorly filtered blood cells and a weakened immune system in general</a:t>
            </a:r>
          </a:p>
          <a:p>
            <a:r>
              <a:rPr lang="en-US" sz="2200" smtClean="0"/>
              <a:t>Urinary Tract Infection – increased inflammation as the immune system attempts to fight the infection, increased chance of the other infections as the immune system responds to the one particular disease and is already under siege, a chance of increased fatigue as the body attempts to respond by increasing lymphocyte production</a:t>
            </a:r>
          </a:p>
          <a:p>
            <a:pPr lvl="1"/>
            <a:r>
              <a:rPr lang="en-US" sz="2200" smtClean="0"/>
              <a:t>The catheter also caused a heightened immune response as well as the hospital environment </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defTabSz="914363" fontAlgn="auto">
              <a:spcAft>
                <a:spcPts val="0"/>
              </a:spcAft>
              <a:defRPr/>
            </a:pPr>
            <a:r>
              <a:t>Sources</a:t>
            </a:r>
            <a:endParaRPr/>
          </a:p>
        </p:txBody>
      </p:sp>
      <p:sp>
        <p:nvSpPr>
          <p:cNvPr id="3" name="Content Placeholder 2"/>
          <p:cNvSpPr>
            <a:spLocks noGrp="1"/>
          </p:cNvSpPr>
          <p:nvPr>
            <p:ph idx="1"/>
          </p:nvPr>
        </p:nvSpPr>
        <p:spPr>
          <a:xfrm>
            <a:off x="381000" y="1412875"/>
            <a:ext cx="8382000" cy="2211388"/>
          </a:xfrm>
        </p:spPr>
        <p:txBody>
          <a:bodyPr rtlCol="0">
            <a:normAutofit fontScale="55000" lnSpcReduction="20000"/>
          </a:bodyPr>
          <a:lstStyle/>
          <a:p>
            <a:pPr defTabSz="914363" fontAlgn="auto">
              <a:spcAft>
                <a:spcPts val="0"/>
              </a:spcAft>
              <a:defRPr/>
            </a:pPr>
            <a:r>
              <a:rPr lang="en-US" dirty="0" smtClean="0">
                <a:hlinkClick r:id="rId3"/>
              </a:rPr>
              <a:t>http://www.niaid.nih.gov/topics/immuneSystem/Pages/whatIsImmuneSystem.aspx</a:t>
            </a:r>
            <a:endParaRPr lang="en-US" dirty="0" smtClean="0"/>
          </a:p>
          <a:p>
            <a:pPr defTabSz="914363" fontAlgn="auto">
              <a:spcAft>
                <a:spcPts val="0"/>
              </a:spcAft>
              <a:defRPr/>
            </a:pPr>
            <a:r>
              <a:rPr lang="en-US" dirty="0" smtClean="0">
                <a:hlinkClick r:id="rId4"/>
              </a:rPr>
              <a:t>http://www.news-medical.net/health/Structure-and-function-of-lymph-nodes.aspx</a:t>
            </a:r>
            <a:endParaRPr lang="en-US" dirty="0" smtClean="0"/>
          </a:p>
          <a:p>
            <a:pPr defTabSz="914363" fontAlgn="auto">
              <a:spcAft>
                <a:spcPts val="0"/>
              </a:spcAft>
              <a:defRPr/>
            </a:pPr>
            <a:r>
              <a:rPr lang="en-US" dirty="0" smtClean="0">
                <a:hlinkClick r:id="rId5"/>
              </a:rPr>
              <a:t>http://www.nlm.nih.gov/medlineplus/spleendiseases.html</a:t>
            </a:r>
            <a:endParaRPr lang="en-US" dirty="0" smtClean="0"/>
          </a:p>
          <a:p>
            <a:pPr defTabSz="914363" fontAlgn="auto">
              <a:spcAft>
                <a:spcPts val="0"/>
              </a:spcAft>
              <a:defRPr/>
            </a:pPr>
            <a:r>
              <a:rPr lang="en-US" dirty="0" smtClean="0">
                <a:hlinkClick r:id="rId6"/>
              </a:rPr>
              <a:t>http://www.chp.edu/CHP/organs+spleen+functions</a:t>
            </a:r>
            <a:endParaRPr lang="en-US" dirty="0" smtClean="0"/>
          </a:p>
          <a:p>
            <a:pPr defTabSz="914363" fontAlgn="auto">
              <a:spcAft>
                <a:spcPts val="0"/>
              </a:spcAft>
              <a:defRPr/>
            </a:pPr>
            <a:r>
              <a:rPr lang="en-US" dirty="0" smtClean="0">
                <a:hlinkClick r:id="rId7"/>
              </a:rPr>
              <a:t>http://www.healthguidance.org/entry/9164/1/The-Skin-Functions-of-the-Skin.html</a:t>
            </a:r>
            <a:endParaRPr lang="en-US" dirty="0" smtClean="0"/>
          </a:p>
          <a:p>
            <a:pPr defTabSz="914363" fontAlgn="auto">
              <a:spcAft>
                <a:spcPts val="0"/>
              </a:spcAft>
              <a:defRPr/>
            </a:pPr>
            <a:r>
              <a:rPr lang="en-US" dirty="0" smtClean="0">
                <a:hlinkClick r:id="rId8"/>
              </a:rPr>
              <a:t>http://www.niaid.nih.gov/topics/immuneSystem/immuneCells/Pages/bcells.aspx</a:t>
            </a:r>
            <a:endParaRPr lang="en-US" dirty="0" smtClean="0"/>
          </a:p>
          <a:p>
            <a:pPr defTabSz="914363" fontAlgn="auto">
              <a:spcAft>
                <a:spcPts val="0"/>
              </a:spcAft>
              <a:defRPr/>
            </a:pPr>
            <a:r>
              <a:rPr lang="en-US" dirty="0" smtClean="0">
                <a:hlinkClick r:id="rId9"/>
              </a:rPr>
              <a:t>http://www.nobelprize.org/educational/medicine/immunity//immune-detail.html</a:t>
            </a:r>
            <a:r>
              <a:rPr lang="en-US" dirty="0" smtClean="0"/>
              <a:t>	</a:t>
            </a:r>
          </a:p>
          <a:p>
            <a:pPr defTabSz="914363" fontAlgn="auto">
              <a:spcAft>
                <a:spcPts val="0"/>
              </a:spcAft>
              <a:defRPr/>
            </a:pPr>
            <a:endParaRPr lang="en-US" dirty="0"/>
          </a:p>
        </p:txBody>
      </p:sp>
    </p:spTree>
  </p:cSld>
  <p:clrMapOvr>
    <a:masterClrMapping/>
  </p:clrMapOvr>
  <p:transition>
    <p:fade/>
  </p:transition>
</p:sld>
</file>

<file path=ppt/theme/theme1.xml><?xml version="1.0" encoding="utf-8"?>
<a:theme xmlns:a="http://schemas.openxmlformats.org/drawingml/2006/main" name="1_Dk Blue Squares template 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1_Dk Blue Squares template Segoe</Template>
  <TotalTime>60</TotalTime>
  <Words>327</Words>
  <Application>Microsoft Office PowerPoint</Application>
  <PresentationFormat>On-screen Show (4:3)</PresentationFormat>
  <Paragraphs>25</Paragraphs>
  <Slides>6</Slides>
  <Notes>1</Notes>
  <HiddenSlides>0</HiddenSlides>
  <MMClips>0</MMClips>
  <ScaleCrop>false</ScaleCrop>
  <HeadingPairs>
    <vt:vector size="6" baseType="variant">
      <vt:variant>
        <vt:lpstr>Fonts Used</vt:lpstr>
      </vt:variant>
      <vt:variant>
        <vt:i4>3</vt:i4>
      </vt:variant>
      <vt:variant>
        <vt:lpstr>Design Template</vt:lpstr>
      </vt:variant>
      <vt:variant>
        <vt:i4>4</vt:i4>
      </vt:variant>
      <vt:variant>
        <vt:lpstr>Slide Titles</vt:lpstr>
      </vt:variant>
      <vt:variant>
        <vt:i4>6</vt:i4>
      </vt:variant>
    </vt:vector>
  </HeadingPairs>
  <TitlesOfParts>
    <vt:vector size="13" baseType="lpstr">
      <vt:lpstr>Calibri</vt:lpstr>
      <vt:lpstr>Arial</vt:lpstr>
      <vt:lpstr>Courier New</vt:lpstr>
      <vt:lpstr>1_Dk Blue Squares template Segoe</vt:lpstr>
      <vt:lpstr>White with Courier font for code slides</vt:lpstr>
      <vt:lpstr>1_Dk Blue Squares template Segoe</vt:lpstr>
      <vt:lpstr>1_Dk Blue Squares template Segoe</vt:lpstr>
      <vt:lpstr>Slide 1</vt:lpstr>
      <vt:lpstr>Slide 2</vt:lpstr>
      <vt:lpstr>Slide 3</vt:lpstr>
      <vt:lpstr>Slide 4</vt:lpstr>
      <vt:lpstr>Slide 5</vt:lpstr>
      <vt:lpstr>Slide 6</vt:lpstr>
    </vt:vector>
  </TitlesOfParts>
  <Company>SDOC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Immune System</dc:title>
  <dc:creator>SDOC</dc:creator>
  <cp:keywords/>
  <cp:lastModifiedBy>4ajchirillo</cp:lastModifiedBy>
  <cp:revision>3</cp:revision>
  <dcterms:created xsi:type="dcterms:W3CDTF">2013-01-02T19:32:28Z</dcterms:created>
  <dcterms:modified xsi:type="dcterms:W3CDTF">2013-01-04T18:42:26Z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TC102867299990</vt:lpwstr>
  </property>
</Properties>
</file>